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7" r:id="rId2"/>
    <p:sldId id="305" r:id="rId3"/>
    <p:sldId id="306" r:id="rId4"/>
    <p:sldId id="307" r:id="rId5"/>
    <p:sldId id="314" r:id="rId6"/>
    <p:sldId id="315" r:id="rId7"/>
    <p:sldId id="308" r:id="rId8"/>
    <p:sldId id="309" r:id="rId9"/>
    <p:sldId id="311" r:id="rId10"/>
    <p:sldId id="310" r:id="rId11"/>
    <p:sldId id="313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4" clrIdx="0">
    <p:extLst>
      <p:ext uri="{19B8F6BF-5375-455C-9EA6-DF929625EA0E}">
        <p15:presenceInfo xmlns:p15="http://schemas.microsoft.com/office/powerpoint/2012/main" userId="655639a28856e36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14865"/>
    <a:srgbClr val="610303"/>
    <a:srgbClr val="31C2DF"/>
    <a:srgbClr val="82B0CC"/>
    <a:srgbClr val="4D8FB7"/>
    <a:srgbClr val="666666"/>
    <a:srgbClr val="8E8E8E"/>
    <a:srgbClr val="E2E9E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2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77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B1FE-9661-484F-A3F4-A28076CBD086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CB6D9-8422-47B9-A6AD-378C452C6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22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CB6D9-8422-47B9-A6AD-378C452C655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648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09345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1CB6D9-8422-47B9-A6AD-378C452C6559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2217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549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02787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397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197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9741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8913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036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94596-52AC-4318-B972-688F35562B69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28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3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8262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0FBE-D378-4AC7-9844-FE416A5B8B57}" type="datetimeFigureOut">
              <a:rPr lang="zh-CN" altLang="en-US" smtClean="0"/>
              <a:t>2024/12/24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1C1C49-4F1C-4FE7-A102-521248C79C8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394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743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iwan4718.tw/sdgs/sdgs_list.php?sdgs_id=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hyperlink" Target="https://www.taiwan4718.tw/sdgs/sdgs_list.php?sdgs_id=6" TargetMode="Externa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等腰三角形 200">
            <a:extLst>
              <a:ext uri="{FF2B5EF4-FFF2-40B4-BE49-F238E27FC236}">
                <a16:creationId xmlns:a16="http://schemas.microsoft.com/office/drawing/2014/main" id="{6E2EAD45-83C8-4B49-A507-241CE4DE8969}"/>
              </a:ext>
            </a:extLst>
          </p:cNvPr>
          <p:cNvSpPr/>
          <p:nvPr/>
        </p:nvSpPr>
        <p:spPr>
          <a:xfrm rot="7947741">
            <a:off x="400932" y="1199831"/>
            <a:ext cx="1209165" cy="1042384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" name="等腰三角形 1">
            <a:extLst>
              <a:ext uri="{FF2B5EF4-FFF2-40B4-BE49-F238E27FC236}">
                <a16:creationId xmlns:a16="http://schemas.microsoft.com/office/drawing/2014/main" id="{F0AE1546-F1A7-4AD3-A1CF-E0FC1F37E09A}"/>
              </a:ext>
            </a:extLst>
          </p:cNvPr>
          <p:cNvSpPr/>
          <p:nvPr/>
        </p:nvSpPr>
        <p:spPr>
          <a:xfrm rot="4499273">
            <a:off x="1511166" y="231006"/>
            <a:ext cx="1607419" cy="1385706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67479" y="215264"/>
            <a:ext cx="9346720" cy="707886"/>
          </a:xfrm>
          <a:prstGeom prst="rect">
            <a:avLst/>
          </a:prstGeom>
          <a:solidFill>
            <a:srgbClr val="314865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anchor="ctr">
            <a:spAutoFit/>
          </a:bodyPr>
          <a:lstStyle/>
          <a:p>
            <a:pPr lvl="0" algn="ctr"/>
            <a:r>
              <a:rPr lang="en-US" altLang="zh-TW" sz="4000" dirty="0" smtClean="0">
                <a:solidFill>
                  <a:schemeClr val="bg1"/>
                </a:solidFill>
              </a:rPr>
              <a:t>113</a:t>
            </a:r>
            <a:r>
              <a:rPr lang="zh-TW" altLang="en-US" sz="4000" dirty="0" smtClean="0">
                <a:solidFill>
                  <a:schemeClr val="bg1"/>
                </a:solidFill>
              </a:rPr>
              <a:t>年</a:t>
            </a:r>
            <a:r>
              <a:rPr lang="zh-TW" altLang="en-US" sz="4000" dirty="0">
                <a:solidFill>
                  <a:schemeClr val="bg1"/>
                </a:solidFill>
              </a:rPr>
              <a:t>社區規劃師工作團隊徵選</a:t>
            </a:r>
            <a:r>
              <a:rPr lang="zh-TW" altLang="en-US" sz="4000" dirty="0" smtClean="0">
                <a:solidFill>
                  <a:schemeClr val="bg1"/>
                </a:solidFill>
              </a:rPr>
              <a:t>計畫</a:t>
            </a:r>
            <a:endParaRPr lang="zh-TW" altLang="en-US" sz="4000" dirty="0">
              <a:solidFill>
                <a:schemeClr val="bg1"/>
              </a:solidFill>
            </a:endParaRPr>
          </a:p>
        </p:txBody>
      </p:sp>
      <p:sp>
        <p:nvSpPr>
          <p:cNvPr id="199" name="等腰三角形 198">
            <a:extLst>
              <a:ext uri="{FF2B5EF4-FFF2-40B4-BE49-F238E27FC236}">
                <a16:creationId xmlns:a16="http://schemas.microsoft.com/office/drawing/2014/main" id="{E119EE2D-2DDC-4BDC-8023-53213D15A010}"/>
              </a:ext>
            </a:extLst>
          </p:cNvPr>
          <p:cNvSpPr/>
          <p:nvPr/>
        </p:nvSpPr>
        <p:spPr>
          <a:xfrm rot="18665383">
            <a:off x="10422453" y="4319379"/>
            <a:ext cx="1463240" cy="1261414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200" name="等腰三角形 199">
            <a:extLst>
              <a:ext uri="{FF2B5EF4-FFF2-40B4-BE49-F238E27FC236}">
                <a16:creationId xmlns:a16="http://schemas.microsoft.com/office/drawing/2014/main" id="{5C186AE1-013F-4ACB-9141-5EB620591E71}"/>
              </a:ext>
            </a:extLst>
          </p:cNvPr>
          <p:cNvSpPr/>
          <p:nvPr/>
        </p:nvSpPr>
        <p:spPr>
          <a:xfrm rot="961450">
            <a:off x="11233554" y="6038168"/>
            <a:ext cx="798333" cy="688218"/>
          </a:xfrm>
          <a:prstGeom prst="triangle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sym typeface="Arial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1890040" y="5438903"/>
            <a:ext cx="79041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社區名稱：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計畫名稱：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施作地點：</a:t>
            </a:r>
          </a:p>
        </p:txBody>
      </p:sp>
      <p:sp>
        <p:nvSpPr>
          <p:cNvPr id="3" name="矩形 2"/>
          <p:cNvSpPr/>
          <p:nvPr/>
        </p:nvSpPr>
        <p:spPr>
          <a:xfrm>
            <a:off x="1437489" y="1033075"/>
            <a:ext cx="9178124" cy="4295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ysClr val="windowText" lastClr="000000"/>
                </a:solidFill>
              </a:rPr>
              <a:t>封面照片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0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附件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18" name="矩形 17"/>
          <p:cNvSpPr/>
          <p:nvPr/>
        </p:nvSpPr>
        <p:spPr>
          <a:xfrm>
            <a:off x="379413" y="1211263"/>
            <a:ext cx="3746500" cy="51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alpha val="9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ln w="0"/>
                <a:solidFill>
                  <a:schemeClr val="tx1"/>
                </a:solidFill>
              </a:rPr>
              <a:t>土地使用同意書</a:t>
            </a:r>
          </a:p>
        </p:txBody>
      </p:sp>
      <p:sp>
        <p:nvSpPr>
          <p:cNvPr id="19" name="矩形 18"/>
          <p:cNvSpPr/>
          <p:nvPr/>
        </p:nvSpPr>
        <p:spPr>
          <a:xfrm>
            <a:off x="4295775" y="1211263"/>
            <a:ext cx="3735388" cy="51704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alpha val="9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ln w="0"/>
                <a:solidFill>
                  <a:schemeClr val="tx1"/>
                </a:solidFill>
              </a:rPr>
              <a:t>地籍圖謄本</a:t>
            </a:r>
          </a:p>
        </p:txBody>
      </p:sp>
      <p:sp>
        <p:nvSpPr>
          <p:cNvPr id="20" name="矩形 19"/>
          <p:cNvSpPr/>
          <p:nvPr/>
        </p:nvSpPr>
        <p:spPr>
          <a:xfrm>
            <a:off x="8201025" y="1201738"/>
            <a:ext cx="3741738" cy="51800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alpha val="9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>
                <a:ln w="0"/>
                <a:solidFill>
                  <a:schemeClr val="tx1"/>
                </a:solidFill>
              </a:rPr>
              <a:t>土地登記謄本</a:t>
            </a:r>
          </a:p>
        </p:txBody>
      </p:sp>
    </p:spTree>
    <p:extLst>
      <p:ext uri="{BB962C8B-B14F-4D97-AF65-F5344CB8AC3E}">
        <p14:creationId xmlns:p14="http://schemas.microsoft.com/office/powerpoint/2010/main" val="345830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>
            <a:extLst>
              <a:ext uri="{FF2B5EF4-FFF2-40B4-BE49-F238E27FC236}">
                <a16:creationId xmlns:a16="http://schemas.microsoft.com/office/drawing/2014/main" id="{F3ED1043-FFC5-49CC-9203-938CA2EB22E8}"/>
              </a:ext>
            </a:extLst>
          </p:cNvPr>
          <p:cNvSpPr/>
          <p:nvPr/>
        </p:nvSpPr>
        <p:spPr>
          <a:xfrm>
            <a:off x="1226401" y="2684191"/>
            <a:ext cx="9655728" cy="1107996"/>
          </a:xfrm>
          <a:prstGeom prst="rect">
            <a:avLst/>
          </a:prstGeom>
          <a:solidFill>
            <a:srgbClr val="314865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微软雅黑"/>
                <a:sym typeface="Arial"/>
              </a:rPr>
              <a:t>簡報結束</a:t>
            </a:r>
            <a:endParaRPr lang="en-US" altLang="zh-TW" sz="6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微软雅黑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4268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計畫地點及現況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16" name="矩形 15"/>
          <p:cNvSpPr/>
          <p:nvPr/>
        </p:nvSpPr>
        <p:spPr>
          <a:xfrm>
            <a:off x="357427" y="1237529"/>
            <a:ext cx="4319588" cy="5098698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800" dirty="0" smtClean="0"/>
              <a:t>計畫施作地點概述</a:t>
            </a:r>
            <a:endParaRPr lang="zh-TW" altLang="en-US" sz="2800" dirty="0"/>
          </a:p>
        </p:txBody>
      </p:sp>
      <p:sp>
        <p:nvSpPr>
          <p:cNvPr id="17" name="矩形 16"/>
          <p:cNvSpPr/>
          <p:nvPr/>
        </p:nvSpPr>
        <p:spPr>
          <a:xfrm>
            <a:off x="4956276" y="1237528"/>
            <a:ext cx="3366683" cy="2439769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dirty="0" smtClean="0"/>
              <a:t>施作地點照片</a:t>
            </a:r>
            <a:endParaRPr lang="en-US" altLang="zh-TW" dirty="0" smtClean="0"/>
          </a:p>
        </p:txBody>
      </p:sp>
      <p:sp>
        <p:nvSpPr>
          <p:cNvPr id="18" name="矩形 17"/>
          <p:cNvSpPr/>
          <p:nvPr/>
        </p:nvSpPr>
        <p:spPr>
          <a:xfrm>
            <a:off x="8602220" y="1237528"/>
            <a:ext cx="3366683" cy="2439769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施作地點</a:t>
            </a:r>
            <a:r>
              <a:rPr lang="zh-TW" altLang="en-US" dirty="0" smtClean="0"/>
              <a:t>照片</a:t>
            </a:r>
            <a:endParaRPr lang="en-US" altLang="zh-TW" dirty="0" smtClean="0"/>
          </a:p>
        </p:txBody>
      </p:sp>
      <p:sp>
        <p:nvSpPr>
          <p:cNvPr id="21" name="矩形 20"/>
          <p:cNvSpPr/>
          <p:nvPr/>
        </p:nvSpPr>
        <p:spPr>
          <a:xfrm>
            <a:off x="8602220" y="3902624"/>
            <a:ext cx="3366683" cy="2439769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施作地點</a:t>
            </a:r>
            <a:r>
              <a:rPr lang="zh-TW" altLang="en-US" dirty="0" smtClean="0"/>
              <a:t>照片</a:t>
            </a:r>
            <a:endParaRPr lang="en-US" altLang="zh-TW" dirty="0" smtClean="0"/>
          </a:p>
        </p:txBody>
      </p:sp>
      <p:sp>
        <p:nvSpPr>
          <p:cNvPr id="22" name="矩形 21"/>
          <p:cNvSpPr/>
          <p:nvPr/>
        </p:nvSpPr>
        <p:spPr>
          <a:xfrm>
            <a:off x="4956276" y="3896457"/>
            <a:ext cx="3366683" cy="2439769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zh-TW" altLang="en-US" dirty="0"/>
              <a:t>施作地點</a:t>
            </a:r>
            <a:r>
              <a:rPr lang="zh-TW" altLang="en-US" dirty="0" smtClean="0"/>
              <a:t>照片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08882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規劃構想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19" name="文字方塊 1"/>
          <p:cNvSpPr txBox="1">
            <a:spLocks noChangeArrowheads="1"/>
          </p:cNvSpPr>
          <p:nvPr/>
        </p:nvSpPr>
        <p:spPr bwMode="auto">
          <a:xfrm>
            <a:off x="695324" y="1111250"/>
            <a:ext cx="49302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000" dirty="0">
                <a:latin typeface="Verdana" panose="020B0604030504040204" pitchFamily="34" charset="0"/>
              </a:rPr>
              <a:t>範例：如下表或文字敘述皆可</a:t>
            </a:r>
          </a:p>
        </p:txBody>
      </p:sp>
      <p:graphicFrame>
        <p:nvGraphicFramePr>
          <p:cNvPr id="20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334315"/>
              </p:ext>
            </p:extLst>
          </p:nvPr>
        </p:nvGraphicFramePr>
        <p:xfrm>
          <a:off x="806153" y="1734582"/>
          <a:ext cx="10585450" cy="4813298"/>
        </p:xfrm>
        <a:graphic>
          <a:graphicData uri="http://schemas.openxmlformats.org/drawingml/2006/table">
            <a:tbl>
              <a:tblPr/>
              <a:tblGrid>
                <a:gridCol w="574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0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78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761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66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121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序號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項     目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內                容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民眾參與方式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備 註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例、步道鋪面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鋪石板以利排水，避免泥濘，兼具地區意象。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1600" u="none" strike="noStrike" kern="1200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例、栽植綠植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邊坡、空地栽種綠植，美化環境。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003000"/>
                  </a:ext>
                </a:extLst>
              </a:tr>
              <a:tr h="822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622357"/>
                  </a:ext>
                </a:extLst>
              </a:tr>
              <a:tr h="8224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017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53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施作</a:t>
              </a:r>
              <a:r>
                <a:rPr lang="zh-TW" altLang="en-US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構想圖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sp>
        <p:nvSpPr>
          <p:cNvPr id="16" name="文字方塊 1"/>
          <p:cNvSpPr txBox="1">
            <a:spLocks noChangeArrowheads="1"/>
          </p:cNvSpPr>
          <p:nvPr/>
        </p:nvSpPr>
        <p:spPr bwMode="auto">
          <a:xfrm>
            <a:off x="617352" y="1057825"/>
            <a:ext cx="57127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2000" dirty="0">
                <a:latin typeface="Verdana" panose="020B0604030504040204" pitchFamily="34" charset="0"/>
              </a:rPr>
              <a:t>貼上施作示意圖並加上簡短文字敘述</a:t>
            </a:r>
          </a:p>
        </p:txBody>
      </p:sp>
      <p:sp>
        <p:nvSpPr>
          <p:cNvPr id="17" name="矩形 16"/>
          <p:cNvSpPr/>
          <p:nvPr/>
        </p:nvSpPr>
        <p:spPr>
          <a:xfrm>
            <a:off x="806152" y="1457935"/>
            <a:ext cx="10166647" cy="524103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ysClr val="windowText" lastClr="000000"/>
                </a:solidFill>
              </a:rPr>
              <a:t>施作構想圖</a:t>
            </a:r>
            <a:endParaRPr lang="zh-TW" altLang="en-US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300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83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聯合國</a:t>
              </a:r>
              <a:r>
                <a:rPr lang="en-US" altLang="zh-TW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SDGs17</a:t>
              </a:r>
              <a:r>
                <a:rPr lang="zh-TW" altLang="en-US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項目標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973480"/>
              </p:ext>
            </p:extLst>
          </p:nvPr>
        </p:nvGraphicFramePr>
        <p:xfrm>
          <a:off x="806153" y="992408"/>
          <a:ext cx="10471030" cy="5585023"/>
        </p:xfrm>
        <a:graphic>
          <a:graphicData uri="http://schemas.openxmlformats.org/drawingml/2006/table">
            <a:tbl>
              <a:tblPr/>
              <a:tblGrid>
                <a:gridCol w="2644413">
                  <a:extLst>
                    <a:ext uri="{9D8B030D-6E8A-4147-A177-3AD203B41FA5}">
                      <a16:colId xmlns:a16="http://schemas.microsoft.com/office/drawing/2014/main" val="1405338498"/>
                    </a:ext>
                  </a:extLst>
                </a:gridCol>
                <a:gridCol w="7826617">
                  <a:extLst>
                    <a:ext uri="{9D8B030D-6E8A-4147-A177-3AD203B41FA5}">
                      <a16:colId xmlns:a16="http://schemas.microsoft.com/office/drawing/2014/main" val="1668793488"/>
                    </a:ext>
                  </a:extLst>
                </a:gridCol>
              </a:tblGrid>
              <a:tr h="7734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項     目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社區配合政策方式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7496546"/>
                  </a:ext>
                </a:extLst>
              </a:tr>
              <a:tr h="10463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第四項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優質教育</a:t>
                      </a: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一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、開設社區課程，提倡社區活到老學到老。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6142961"/>
                  </a:ext>
                </a:extLst>
              </a:tr>
              <a:tr h="10437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第六項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淨水與衛生</a:t>
                      </a: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一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、製作過濾池，淨化社區汙水，循環至社區菜園灌溉。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二、設置雨水回收系統。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729111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620885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517393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700566"/>
                  </a:ext>
                </a:extLst>
              </a:tr>
            </a:tbl>
          </a:graphicData>
        </a:graphic>
      </p:graphicFrame>
      <p:pic>
        <p:nvPicPr>
          <p:cNvPr id="18" name="圖片 17" descr="https://www.taiwan4718.tw/images/sdgs/4.jpg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17" y="1831165"/>
            <a:ext cx="916317" cy="916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圖片 18" descr="https://www.taiwan4718.tw/images/sdgs/6.jp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517" y="2882640"/>
            <a:ext cx="916317" cy="9163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772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839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zh-TW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2050</a:t>
              </a:r>
              <a:r>
                <a:rPr lang="zh-TW" altLang="en-US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淨零排放</a:t>
              </a:r>
              <a:r>
                <a:rPr lang="en-US" altLang="zh-TW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12</a:t>
              </a:r>
              <a:r>
                <a:rPr lang="zh-TW" altLang="en-US" sz="2800" b="1" dirty="0" smtClean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項戰略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pic>
        <p:nvPicPr>
          <p:cNvPr id="1026" name="Picture 2" descr="https://imgcdn.cna.com.tw/www/WebPhotos/1024/20220330/1575x885_9128821621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16" y="2605578"/>
            <a:ext cx="4492824" cy="2522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Group 1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379963"/>
              </p:ext>
            </p:extLst>
          </p:nvPr>
        </p:nvGraphicFramePr>
        <p:xfrm>
          <a:off x="4891175" y="1083015"/>
          <a:ext cx="6978771" cy="5309161"/>
        </p:xfrm>
        <a:graphic>
          <a:graphicData uri="http://schemas.openxmlformats.org/drawingml/2006/table">
            <a:tbl>
              <a:tblPr/>
              <a:tblGrid>
                <a:gridCol w="2113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5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734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項     目</a:t>
                      </a: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社區配合政策方式</a:t>
                      </a: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項目八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資源循環零廢棄</a:t>
                      </a: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一、利用回收資材製作藝術品裝飾社區。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二、將廚餘、落葉等蒐集製作堆肥、用於菜園施肥。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項目七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運具電動化及無碳化</a:t>
                      </a: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例、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一、配合腳踏車租借點規劃社區內輕旅遊行程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5003000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622357"/>
                  </a:ext>
                </a:extLst>
              </a:tr>
              <a:tr h="9071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24" marB="45724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0177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77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經費概算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0694DC62-EA65-4F2A-8235-C36E210C0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077109"/>
              </p:ext>
            </p:extLst>
          </p:nvPr>
        </p:nvGraphicFramePr>
        <p:xfrm>
          <a:off x="617351" y="992408"/>
          <a:ext cx="11349361" cy="563735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67364">
                  <a:extLst>
                    <a:ext uri="{9D8B030D-6E8A-4147-A177-3AD203B41FA5}">
                      <a16:colId xmlns:a16="http://schemas.microsoft.com/office/drawing/2014/main" val="109361015"/>
                    </a:ext>
                  </a:extLst>
                </a:gridCol>
                <a:gridCol w="2133656">
                  <a:extLst>
                    <a:ext uri="{9D8B030D-6E8A-4147-A177-3AD203B41FA5}">
                      <a16:colId xmlns:a16="http://schemas.microsoft.com/office/drawing/2014/main" val="1253785260"/>
                    </a:ext>
                  </a:extLst>
                </a:gridCol>
                <a:gridCol w="1090729">
                  <a:extLst>
                    <a:ext uri="{9D8B030D-6E8A-4147-A177-3AD203B41FA5}">
                      <a16:colId xmlns:a16="http://schemas.microsoft.com/office/drawing/2014/main" val="799257138"/>
                    </a:ext>
                  </a:extLst>
                </a:gridCol>
                <a:gridCol w="1266112">
                  <a:extLst>
                    <a:ext uri="{9D8B030D-6E8A-4147-A177-3AD203B41FA5}">
                      <a16:colId xmlns:a16="http://schemas.microsoft.com/office/drawing/2014/main" val="421861991"/>
                    </a:ext>
                  </a:extLst>
                </a:gridCol>
                <a:gridCol w="1268516">
                  <a:extLst>
                    <a:ext uri="{9D8B030D-6E8A-4147-A177-3AD203B41FA5}">
                      <a16:colId xmlns:a16="http://schemas.microsoft.com/office/drawing/2014/main" val="4040688048"/>
                    </a:ext>
                  </a:extLst>
                </a:gridCol>
                <a:gridCol w="1268516">
                  <a:extLst>
                    <a:ext uri="{9D8B030D-6E8A-4147-A177-3AD203B41FA5}">
                      <a16:colId xmlns:a16="http://schemas.microsoft.com/office/drawing/2014/main" val="838521349"/>
                    </a:ext>
                  </a:extLst>
                </a:gridCol>
                <a:gridCol w="3154468">
                  <a:extLst>
                    <a:ext uri="{9D8B030D-6E8A-4147-A177-3AD203B41FA5}">
                      <a16:colId xmlns:a16="http://schemas.microsoft.com/office/drawing/2014/main" val="696890095"/>
                    </a:ext>
                  </a:extLst>
                </a:gridCol>
              </a:tblGrid>
              <a:tr h="53113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經費項目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項 目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單位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數量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單價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元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總價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元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計算方式及說明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525808"/>
                  </a:ext>
                </a:extLst>
              </a:tr>
              <a:tr h="58354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教育指導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例：社區手繪地圖</a:t>
                      </a:r>
                      <a:endParaRPr kumimoji="0" lang="zh-TW" altLang="zh-TW" sz="1600" u="none" strike="noStrike" kern="1200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時</a:t>
                      </a:r>
                      <a:endParaRPr kumimoji="0" lang="zh-TW" altLang="zh-TW" sz="1600" u="none" strike="noStrike" kern="1200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321738785"/>
                  </a:ext>
                </a:extLst>
              </a:tr>
              <a:tr h="265570">
                <a:tc rowSpan="8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計畫施作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514386118"/>
                  </a:ext>
                </a:extLst>
              </a:tr>
              <a:tr h="265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476765908"/>
                  </a:ext>
                </a:extLst>
              </a:tr>
              <a:tr h="48853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532551716"/>
                  </a:ext>
                </a:extLst>
              </a:tr>
              <a:tr h="265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663651619"/>
                  </a:ext>
                </a:extLst>
              </a:tr>
              <a:tr h="265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3901568699"/>
                  </a:ext>
                </a:extLst>
              </a:tr>
              <a:tr h="265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285441245"/>
                  </a:ext>
                </a:extLst>
              </a:tr>
              <a:tr h="2655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2369661510"/>
                  </a:ext>
                </a:extLst>
              </a:tr>
              <a:tr h="53113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33407455"/>
                  </a:ext>
                </a:extLst>
              </a:tr>
              <a:tr h="79670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成果活動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活動費</a:t>
                      </a: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式</a:t>
                      </a: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課程講義、活動布條及印刷等成果活動相關支出費用。</a:t>
                      </a: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4178021871"/>
                  </a:ext>
                </a:extLst>
              </a:tr>
              <a:tr h="796709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雜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支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雜項支用</a:t>
                      </a: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報告書、保險費、便當、茶水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….</a:t>
                      </a: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等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以總經費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10%</a:t>
                      </a: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計算</a:t>
                      </a:r>
                      <a:r>
                        <a:rPr kumimoji="0" lang="en-US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0" lang="zh-TW" altLang="zh-TW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725434290"/>
                  </a:ext>
                </a:extLst>
              </a:tr>
              <a:tr h="316154">
                <a:tc gridSpan="6"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合計</a:t>
                      </a:r>
                      <a:endParaRPr kumimoji="0" lang="zh-TW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0263" marR="60263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ts val="200"/>
                        </a:spcAft>
                        <a:buClr>
                          <a:schemeClr val="accent1"/>
                        </a:buClr>
                        <a:buSzPct val="100000"/>
                        <a:buFont typeface="Calibri" panose="020F0502020204030204" pitchFamily="34" charset="0"/>
                        <a:defRPr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6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400"/>
                        </a:spcAft>
                        <a:buClr>
                          <a:schemeClr val="accent1"/>
                        </a:buClr>
                        <a:buFont typeface="Calibri" panose="020F0502020204030204" pitchFamily="34" charset="0"/>
                        <a:defRPr sz="12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marL="60263" marR="60263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709622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773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施作進度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graphicFrame>
        <p:nvGraphicFramePr>
          <p:cNvPr id="9" name="Group 2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871903"/>
              </p:ext>
            </p:extLst>
          </p:nvPr>
        </p:nvGraphicFramePr>
        <p:xfrm>
          <a:off x="806153" y="1166813"/>
          <a:ext cx="10757772" cy="5096055"/>
        </p:xfrm>
        <a:graphic>
          <a:graphicData uri="http://schemas.openxmlformats.org/drawingml/2006/table">
            <a:tbl>
              <a:tblPr/>
              <a:tblGrid>
                <a:gridCol w="38380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9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3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39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3946">
                  <a:extLst>
                    <a:ext uri="{9D8B030D-6E8A-4147-A177-3AD203B41FA5}">
                      <a16:colId xmlns:a16="http://schemas.microsoft.com/office/drawing/2014/main" val="442817897"/>
                    </a:ext>
                  </a:extLst>
                </a:gridCol>
                <a:gridCol w="1383946">
                  <a:extLst>
                    <a:ext uri="{9D8B030D-6E8A-4147-A177-3AD203B41FA5}">
                      <a16:colId xmlns:a16="http://schemas.microsoft.com/office/drawing/2014/main" val="3744792087"/>
                    </a:ext>
                  </a:extLst>
                </a:gridCol>
              </a:tblGrid>
              <a:tr h="8861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                         月份</a:t>
                      </a:r>
                      <a:endParaRPr kumimoji="0" lang="en-US" altLang="zh-TW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工作項目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12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月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7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勘查施作地點。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丈量施作地點長、寬、高等基礎資料。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設計施工略圖。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幹部座談討論施工地圖設計樣式。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7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經核准後擇期購料施工。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7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6.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工程驗收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7.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工作檢討。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77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8. 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彙整資料，核銷報告提出。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zh-TW" altLang="en-US" sz="3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zh-TW" altLang="en-US" sz="3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●</a:t>
                      </a:r>
                    </a:p>
                  </a:txBody>
                  <a:tcPr marL="91434" marR="91434" marT="45717" marB="4571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3" name="直線接點 2"/>
          <p:cNvCxnSpPr/>
          <p:nvPr/>
        </p:nvCxnSpPr>
        <p:spPr>
          <a:xfrm>
            <a:off x="806153" y="1173018"/>
            <a:ext cx="3839738" cy="868218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58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>
            <a:extLst>
              <a:ext uri="{FF2B5EF4-FFF2-40B4-BE49-F238E27FC236}">
                <a16:creationId xmlns:a16="http://schemas.microsoft.com/office/drawing/2014/main" id="{AFB6928D-FADF-4AF9-B124-4C4E94A7D632}"/>
              </a:ext>
            </a:extLst>
          </p:cNvPr>
          <p:cNvGrpSpPr/>
          <p:nvPr/>
        </p:nvGrpSpPr>
        <p:grpSpPr>
          <a:xfrm>
            <a:off x="164616" y="178180"/>
            <a:ext cx="4864584" cy="679070"/>
            <a:chOff x="164616" y="178180"/>
            <a:chExt cx="2804616" cy="368580"/>
          </a:xfrm>
        </p:grpSpPr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74C781AD-222C-4F9F-96C0-3440883CB4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4616" y="535956"/>
              <a:ext cx="2804616" cy="10804"/>
            </a:xfrm>
            <a:prstGeom prst="line">
              <a:avLst/>
            </a:prstGeom>
            <a:ln>
              <a:solidFill>
                <a:srgbClr val="31486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3C0B5790-2A73-4EF8-A226-8B181B6383AA}"/>
                </a:ext>
              </a:extLst>
            </p:cNvPr>
            <p:cNvSpPr txBox="1"/>
            <p:nvPr/>
          </p:nvSpPr>
          <p:spPr>
            <a:xfrm>
              <a:off x="534486" y="178180"/>
              <a:ext cx="2434746" cy="2938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TW" altLang="en-US" sz="2800" b="1" dirty="0">
                  <a:solidFill>
                    <a:srgbClr val="314865"/>
                  </a:solidFill>
                  <a:effectLst>
                    <a:innerShdw blurRad="63500" dist="50800" dir="13500000">
                      <a:prstClr val="black">
                        <a:alpha val="50000"/>
                      </a:prstClr>
                    </a:innerShdw>
                  </a:effectLst>
                  <a:latin typeface="Arial"/>
                  <a:ea typeface="微软雅黑"/>
                  <a:sym typeface="Arial"/>
                </a:rPr>
                <a:t>歷年補助維護狀況</a:t>
              </a:r>
              <a:endParaRPr lang="zh-CN" altLang="en-US" sz="2800" b="1" dirty="0">
                <a:solidFill>
                  <a:srgbClr val="314865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55B426F-8450-40B6-87C9-B1AC7566E04E}"/>
                </a:ext>
              </a:extLst>
            </p:cNvPr>
            <p:cNvSpPr/>
            <p:nvPr/>
          </p:nvSpPr>
          <p:spPr>
            <a:xfrm>
              <a:off x="164616" y="178180"/>
              <a:ext cx="47829" cy="284416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B51DD6AF-C2CB-4CAD-B64A-F7897730127F}"/>
                </a:ext>
              </a:extLst>
            </p:cNvPr>
            <p:cNvSpPr/>
            <p:nvPr/>
          </p:nvSpPr>
          <p:spPr>
            <a:xfrm>
              <a:off x="275779" y="252586"/>
              <a:ext cx="47828" cy="210010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8976B9A0-7F89-4F27-B986-0B3B67497E9F}"/>
                </a:ext>
              </a:extLst>
            </p:cNvPr>
            <p:cNvSpPr/>
            <p:nvPr/>
          </p:nvSpPr>
          <p:spPr>
            <a:xfrm flipH="1">
              <a:off x="377808" y="320388"/>
              <a:ext cx="47827" cy="142208"/>
            </a:xfrm>
            <a:prstGeom prst="rect">
              <a:avLst/>
            </a:prstGeom>
            <a:solidFill>
              <a:srgbClr val="314865"/>
            </a:solidFill>
            <a:ln>
              <a:solidFill>
                <a:srgbClr val="3148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sym typeface="Arial"/>
              </a:endParaRPr>
            </a:p>
          </p:txBody>
        </p:sp>
      </p:grpSp>
      <p:graphicFrame>
        <p:nvGraphicFramePr>
          <p:cNvPr id="16" name="Group 2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749553"/>
              </p:ext>
            </p:extLst>
          </p:nvPr>
        </p:nvGraphicFramePr>
        <p:xfrm>
          <a:off x="695325" y="1397000"/>
          <a:ext cx="10872788" cy="5200648"/>
        </p:xfrm>
        <a:graphic>
          <a:graphicData uri="http://schemas.openxmlformats.org/drawingml/2006/table">
            <a:tbl>
              <a:tblPr/>
              <a:tblGrid>
                <a:gridCol w="1008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230">
                  <a:extLst>
                    <a:ext uri="{9D8B030D-6E8A-4147-A177-3AD203B41FA5}">
                      <a16:colId xmlns:a16="http://schemas.microsoft.com/office/drawing/2014/main" val="888290235"/>
                    </a:ext>
                  </a:extLst>
                </a:gridCol>
                <a:gridCol w="3978288">
                  <a:extLst>
                    <a:ext uri="{9D8B030D-6E8A-4147-A177-3AD203B41FA5}">
                      <a16:colId xmlns:a16="http://schemas.microsoft.com/office/drawing/2014/main" val="2089103322"/>
                    </a:ext>
                  </a:extLst>
                </a:gridCol>
                <a:gridCol w="2718197">
                  <a:extLst>
                    <a:ext uri="{9D8B030D-6E8A-4147-A177-3AD203B41FA5}">
                      <a16:colId xmlns:a16="http://schemas.microsoft.com/office/drawing/2014/main" val="4164840048"/>
                    </a:ext>
                  </a:extLst>
                </a:gridCol>
              </a:tblGrid>
              <a:tr h="3699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年份</a:t>
                      </a: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計畫名稱</a:t>
                      </a: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基地現況照片</a:t>
                      </a: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如何維護</a:t>
                      </a: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TW" alt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簡述</a:t>
                      </a: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)</a:t>
                      </a:r>
                      <a:endParaRPr kumimoji="0" lang="zh-TW" altLang="en-US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6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6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6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768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itchFamily="18" charset="0"/>
                      </a:endParaRPr>
                    </a:p>
                  </a:txBody>
                  <a:tcPr marL="91436" marR="91436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7" name="文字方塊 1"/>
          <p:cNvSpPr txBox="1">
            <a:spLocks noChangeArrowheads="1"/>
          </p:cNvSpPr>
          <p:nvPr/>
        </p:nvSpPr>
        <p:spPr bwMode="auto">
          <a:xfrm>
            <a:off x="806153" y="889484"/>
            <a:ext cx="447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微软雅黑 Light" panose="020B0502040204020203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1" lang="zh-TW" altLang="en-US" sz="1800" dirty="0">
                <a:latin typeface="Verdana" panose="020B0604030504040204" pitchFamily="34" charset="0"/>
              </a:rPr>
              <a:t>第一次參加不需填寫</a:t>
            </a:r>
          </a:p>
        </p:txBody>
      </p:sp>
    </p:spTree>
    <p:extLst>
      <p:ext uri="{BB962C8B-B14F-4D97-AF65-F5344CB8AC3E}">
        <p14:creationId xmlns:p14="http://schemas.microsoft.com/office/powerpoint/2010/main" val="211270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2017工作总结与2018工作规划PPT模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Franklin Gothic Medium"/>
        <a:ea typeface="微软雅黑"/>
        <a:cs typeface=""/>
      </a:majorFont>
      <a:minorFont>
        <a:latin typeface="Franklin Gothic Book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464</Words>
  <Application>Microsoft Office PowerPoint</Application>
  <PresentationFormat>寬螢幕</PresentationFormat>
  <Paragraphs>127</Paragraphs>
  <Slides>11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24" baseType="lpstr">
      <vt:lpstr>微软雅黑</vt:lpstr>
      <vt:lpstr>宋体</vt:lpstr>
      <vt:lpstr>微软雅黑 Light</vt:lpstr>
      <vt:lpstr>微軟正黑體</vt:lpstr>
      <vt:lpstr>新細明體</vt:lpstr>
      <vt:lpstr>Arial</vt:lpstr>
      <vt:lpstr>Calibri</vt:lpstr>
      <vt:lpstr>Franklin Gothic Book</vt:lpstr>
      <vt:lpstr>Franklin Gothic Medium</vt:lpstr>
      <vt:lpstr>Times New Roman</vt:lpstr>
      <vt:lpstr>Verdana</vt:lpstr>
      <vt:lpstr>Wingdings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user</cp:lastModifiedBy>
  <cp:revision>101</cp:revision>
  <dcterms:created xsi:type="dcterms:W3CDTF">2013-07-01T03:05:36Z</dcterms:created>
  <dcterms:modified xsi:type="dcterms:W3CDTF">2024-12-24T12:04:07Z</dcterms:modified>
</cp:coreProperties>
</file>